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Helvetica Neue LT Pro 1" panose="020B0604020202020204" charset="-18"/>
      <p:regular r:id="rId8"/>
    </p:embeddedFont>
    <p:embeddedFont>
      <p:font typeface="Helvetica Neue LT Pro 2" panose="020B0604020202020204" charset="-18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860" autoAdjust="0"/>
  </p:normalViewPr>
  <p:slideViewPr>
    <p:cSldViewPr>
      <p:cViewPr varScale="1">
        <p:scale>
          <a:sx n="58" d="100"/>
          <a:sy n="58" d="100"/>
        </p:scale>
        <p:origin x="14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E9E2-E438-41D1-9DDD-3B057A6FABD6}" type="datetimeFigureOut">
              <a:rPr lang="sl-SI" smtClean="0"/>
              <a:t>21. 10. 2024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38AF-25C7-4833-A306-7F7EC813A3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71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l-SI" dirty="0" err="1"/>
              <a:t>Cert</a:t>
            </a:r>
            <a:r>
              <a:rPr lang="sl-SI" dirty="0"/>
              <a:t> nacionalni koordinator že 12. leto</a:t>
            </a:r>
          </a:p>
          <a:p>
            <a:pPr marL="171450" indent="-171450">
              <a:buFontTx/>
              <a:buChar char="-"/>
            </a:pPr>
            <a:endParaRPr lang="sl-SI" dirty="0"/>
          </a:p>
          <a:p>
            <a:pPr marL="171450" indent="-171450">
              <a:buFontTx/>
              <a:buChar char="-"/>
            </a:pPr>
            <a:r>
              <a:rPr lang="sl-SI" dirty="0"/>
              <a:t>- veseli, da se je odziv vsako leto večji, da vedno več podjetij uporabi za izobraževanje svojih zaposlenih, uporabnikov in strank in da tudi tema CS dobiva vedno več </a:t>
            </a:r>
            <a:r>
              <a:rPr lang="sl-SI" dirty="0" err="1"/>
              <a:t>medijskeg</a:t>
            </a:r>
            <a:r>
              <a:rPr lang="sl-SI" dirty="0"/>
              <a:t> </a:t>
            </a:r>
            <a:r>
              <a:rPr lang="sl-SI" dirty="0" err="1"/>
              <a:t>aprostora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A38AF-25C7-4833-A306-7F7EC813A30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142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8695281" y="8156835"/>
            <a:ext cx="5784660" cy="1581484"/>
          </a:xfrm>
          <a:custGeom>
            <a:avLst/>
            <a:gdLst/>
            <a:ahLst/>
            <a:cxnLst/>
            <a:rect l="l" t="t" r="r" b="b"/>
            <a:pathLst>
              <a:path w="5784660" h="1581484">
                <a:moveTo>
                  <a:pt x="0" y="0"/>
                </a:moveTo>
                <a:lnTo>
                  <a:pt x="5784659" y="0"/>
                </a:lnTo>
                <a:lnTo>
                  <a:pt x="5784659" y="1581483"/>
                </a:lnTo>
                <a:lnTo>
                  <a:pt x="0" y="15814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755" t="-177428" r="-11646" b="-17760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13893278" y="8405013"/>
            <a:ext cx="3617053" cy="1333306"/>
          </a:xfrm>
          <a:custGeom>
            <a:avLst/>
            <a:gdLst/>
            <a:ahLst/>
            <a:cxnLst/>
            <a:rect l="l" t="t" r="r" b="b"/>
            <a:pathLst>
              <a:path w="3617053" h="1333306">
                <a:moveTo>
                  <a:pt x="0" y="0"/>
                </a:moveTo>
                <a:lnTo>
                  <a:pt x="3617054" y="0"/>
                </a:lnTo>
                <a:lnTo>
                  <a:pt x="3617054" y="1333305"/>
                </a:lnTo>
                <a:lnTo>
                  <a:pt x="0" y="13333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grpSp>
        <p:nvGrpSpPr>
          <p:cNvPr id="5" name="Group 5"/>
          <p:cNvGrpSpPr/>
          <p:nvPr/>
        </p:nvGrpSpPr>
        <p:grpSpPr>
          <a:xfrm>
            <a:off x="9144000" y="612566"/>
            <a:ext cx="8611911" cy="6445906"/>
            <a:chOff x="0" y="0"/>
            <a:chExt cx="2268158" cy="169768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68158" cy="1697687"/>
            </a:xfrm>
            <a:custGeom>
              <a:avLst/>
              <a:gdLst/>
              <a:ahLst/>
              <a:cxnLst/>
              <a:rect l="l" t="t" r="r" b="b"/>
              <a:pathLst>
                <a:path w="2268158" h="1697687">
                  <a:moveTo>
                    <a:pt x="0" y="0"/>
                  </a:moveTo>
                  <a:lnTo>
                    <a:pt x="2268158" y="0"/>
                  </a:lnTo>
                  <a:lnTo>
                    <a:pt x="2268158" y="1697687"/>
                  </a:lnTo>
                  <a:lnTo>
                    <a:pt x="0" y="1697687"/>
                  </a:lnTo>
                  <a:close/>
                </a:path>
              </a:pathLst>
            </a:custGeom>
            <a:solidFill>
              <a:srgbClr val="E3E3E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268158" cy="1745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417920" y="1490157"/>
            <a:ext cx="8841380" cy="618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9"/>
              </a:lnSpc>
            </a:pP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Vseevropska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pobuda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,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katere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namen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je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okrepiti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odpornost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sistemov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in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storitev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EU,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opolnomočiti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državljane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in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narediti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korak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naprej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k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bolj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kibernetsko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varni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in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ozaveščeni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družbi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.</a:t>
            </a:r>
          </a:p>
          <a:p>
            <a:pPr algn="just">
              <a:lnSpc>
                <a:spcPts val="4409"/>
              </a:lnSpc>
            </a:pPr>
            <a:endParaRPr lang="en-US" sz="3150" dirty="0">
              <a:solidFill>
                <a:srgbClr val="424242"/>
              </a:solidFill>
              <a:latin typeface="Helvetica Neue LT Pro 1"/>
              <a:ea typeface="Helvetica Neue LT Pro 1"/>
              <a:cs typeface="Helvetica Neue LT Pro 1"/>
              <a:sym typeface="Helvetica Neue LT Pro 1"/>
            </a:endParaRPr>
          </a:p>
          <a:p>
            <a:pPr algn="just">
              <a:lnSpc>
                <a:spcPts val="4409"/>
              </a:lnSpc>
            </a:pPr>
            <a:r>
              <a:rPr lang="sl-SI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Agencija EU za kibernetsko varnost ENISA, č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lanice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EU,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Evropska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komisija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,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več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kot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300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partnerjev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,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raznolike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aktivnosti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.</a:t>
            </a:r>
          </a:p>
          <a:p>
            <a:pPr algn="just">
              <a:lnSpc>
                <a:spcPts val="4409"/>
              </a:lnSpc>
            </a:pPr>
            <a:endParaRPr lang="en-US" sz="3150" dirty="0">
              <a:solidFill>
                <a:srgbClr val="424242"/>
              </a:solidFill>
              <a:latin typeface="Helvetica Neue LT Pro 1"/>
              <a:ea typeface="Helvetica Neue LT Pro 1"/>
              <a:cs typeface="Helvetica Neue LT Pro 1"/>
              <a:sym typeface="Helvetica Neue LT Pro 1"/>
            </a:endParaRPr>
          </a:p>
          <a:p>
            <a:pPr algn="just">
              <a:lnSpc>
                <a:spcPts val="4409"/>
              </a:lnSpc>
            </a:pP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Fokus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2024 -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socialni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  <a:r>
              <a:rPr lang="en-US" sz="3150" dirty="0" err="1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inženiring</a:t>
            </a:r>
            <a:r>
              <a:rPr lang="en-US" sz="3150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2595" y="2054465"/>
            <a:ext cx="4257949" cy="7569687"/>
          </a:xfrm>
          <a:custGeom>
            <a:avLst/>
            <a:gdLst/>
            <a:ahLst/>
            <a:cxnLst/>
            <a:rect l="l" t="t" r="r" b="b"/>
            <a:pathLst>
              <a:path w="4257949" h="7569687">
                <a:moveTo>
                  <a:pt x="0" y="0"/>
                </a:moveTo>
                <a:lnTo>
                  <a:pt x="4257949" y="0"/>
                </a:lnTo>
                <a:lnTo>
                  <a:pt x="4257949" y="7569687"/>
                </a:lnTo>
                <a:lnTo>
                  <a:pt x="0" y="7569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  <p:sp>
        <p:nvSpPr>
          <p:cNvPr id="3" name="Freeform 3"/>
          <p:cNvSpPr/>
          <p:nvPr/>
        </p:nvSpPr>
        <p:spPr>
          <a:xfrm>
            <a:off x="5268682" y="2054465"/>
            <a:ext cx="4257949" cy="7569687"/>
          </a:xfrm>
          <a:custGeom>
            <a:avLst/>
            <a:gdLst/>
            <a:ahLst/>
            <a:cxnLst/>
            <a:rect l="l" t="t" r="r" b="b"/>
            <a:pathLst>
              <a:path w="4257949" h="7569687">
                <a:moveTo>
                  <a:pt x="0" y="0"/>
                </a:moveTo>
                <a:lnTo>
                  <a:pt x="4257949" y="0"/>
                </a:lnTo>
                <a:lnTo>
                  <a:pt x="4257949" y="7569687"/>
                </a:lnTo>
                <a:lnTo>
                  <a:pt x="0" y="75696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TextBox 4"/>
          <p:cNvSpPr txBox="1"/>
          <p:nvPr/>
        </p:nvSpPr>
        <p:spPr>
          <a:xfrm>
            <a:off x="2438023" y="461429"/>
            <a:ext cx="13384667" cy="85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 dirty="0">
                <a:solidFill>
                  <a:srgbClr val="000000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SMS IN DRUGA ZASEBNA SPOROČILA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382556" y="3282691"/>
            <a:ext cx="7114132" cy="501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Helvetica Neue LT Pro 2"/>
                <a:ea typeface="Helvetica Neue LT Pro 2"/>
                <a:cs typeface="Helvetica Neue LT Pro 2"/>
                <a:sym typeface="Helvetica Neue LT Pro 2"/>
              </a:rPr>
              <a:t>5 x PORAST SMISHING PREVAR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Helvetica Neue LT Pro 2"/>
              <a:ea typeface="Helvetica Neue LT Pro 2"/>
              <a:cs typeface="Helvetica Neue LT Pro 2"/>
              <a:sym typeface="Helvetica Neue LT Pro 2"/>
            </a:endParaRPr>
          </a:p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Helvetica Neue LT Pro 2"/>
                <a:ea typeface="Helvetica Neue LT Pro 2"/>
                <a:cs typeface="Helvetica Neue LT Pro 2"/>
                <a:sym typeface="Helvetica Neue LT Pro 2"/>
              </a:rPr>
              <a:t>ANATOMIJA SMISHING NAPADA: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Helvetica Neue LT Pro 2"/>
              <a:ea typeface="Helvetica Neue LT Pro 2"/>
              <a:cs typeface="Helvetica Neue LT Pro 2"/>
              <a:sym typeface="Helvetica Neue LT Pro 2"/>
            </a:endParaRPr>
          </a:p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Helvetica Neue LT Pro 2"/>
                <a:ea typeface="Helvetica Neue LT Pro 2"/>
                <a:cs typeface="Helvetica Neue LT Pro 2"/>
                <a:sym typeface="Helvetica Neue LT Pro 2"/>
              </a:rPr>
              <a:t>1. GROŽNJA</a:t>
            </a:r>
          </a:p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Helvetica Neue LT Pro 2"/>
                <a:ea typeface="Helvetica Neue LT Pro 2"/>
                <a:cs typeface="Helvetica Neue LT Pro 2"/>
                <a:sym typeface="Helvetica Neue LT Pro 2"/>
              </a:rPr>
              <a:t>2. POVEZAVA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Helvetica Neue LT Pro 2"/>
              <a:ea typeface="Helvetica Neue LT Pro 2"/>
              <a:cs typeface="Helvetica Neue LT Pro 2"/>
              <a:sym typeface="Helvetica Neue LT Pro 2"/>
            </a:endParaRPr>
          </a:p>
          <a:p>
            <a:pPr algn="l">
              <a:lnSpc>
                <a:spcPts val="4409"/>
              </a:lnSpc>
            </a:pPr>
            <a:r>
              <a:rPr lang="en-US" sz="3150" dirty="0">
                <a:solidFill>
                  <a:srgbClr val="000000"/>
                </a:solidFill>
                <a:latin typeface="Helvetica Neue LT Pro 2"/>
                <a:ea typeface="Helvetica Neue LT Pro 2"/>
                <a:cs typeface="Helvetica Neue LT Pro 2"/>
                <a:sym typeface="Helvetica Neue LT Pro 2"/>
              </a:rPr>
              <a:t>CILJ: FINANČNI PODATKI</a:t>
            </a:r>
          </a:p>
          <a:p>
            <a:pPr algn="l">
              <a:lnSpc>
                <a:spcPts val="4409"/>
              </a:lnSpc>
            </a:pPr>
            <a:endParaRPr lang="en-US" sz="3150" dirty="0">
              <a:solidFill>
                <a:srgbClr val="000000"/>
              </a:solidFill>
              <a:latin typeface="Helvetica Neue LT Pro 2"/>
              <a:ea typeface="Helvetica Neue LT Pro 2"/>
              <a:cs typeface="Helvetica Neue LT Pro 2"/>
              <a:sym typeface="Helvetica Neue LT Pro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837221" y="893549"/>
            <a:ext cx="14613558" cy="8220127"/>
          </a:xfrm>
          <a:prstGeom prst="rect">
            <a:avLst/>
          </a:prstGeom>
          <a:ln cap="sq">
            <a:noFill/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3265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5255657" y="-18047"/>
            <a:ext cx="9605486" cy="10287000"/>
          </a:xfrm>
          <a:custGeom>
            <a:avLst/>
            <a:gdLst/>
            <a:ahLst/>
            <a:cxnLst/>
            <a:rect l="l" t="t" r="r" b="b"/>
            <a:pathLst>
              <a:path w="9605486" h="10287000">
                <a:moveTo>
                  <a:pt x="0" y="0"/>
                </a:moveTo>
                <a:lnTo>
                  <a:pt x="9605486" y="0"/>
                </a:lnTo>
                <a:lnTo>
                  <a:pt x="96054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376256" y="18047"/>
            <a:ext cx="15535488" cy="10303329"/>
          </a:xfrm>
          <a:custGeom>
            <a:avLst/>
            <a:gdLst/>
            <a:ahLst/>
            <a:cxnLst/>
            <a:rect l="l" t="t" r="r" b="b"/>
            <a:pathLst>
              <a:path w="16073437" h="10287000">
                <a:moveTo>
                  <a:pt x="0" y="0"/>
                </a:moveTo>
                <a:lnTo>
                  <a:pt x="16073437" y="0"/>
                </a:lnTo>
                <a:lnTo>
                  <a:pt x="160734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Slika prikazuje, kako aplikacija zahteva pravice za storitve dostopnosti in potem s pomočjo teh storitev beleži vso uporabnikovo dejavnost na telefonu. ">
            <a:extLst>
              <a:ext uri="{FF2B5EF4-FFF2-40B4-BE49-F238E27FC236}">
                <a16:creationId xmlns:a16="http://schemas.microsoft.com/office/drawing/2014/main" id="{727FB463-307B-4520-82B3-8909600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93" y="132347"/>
            <a:ext cx="15750414" cy="1007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67084" y="2857500"/>
            <a:ext cx="13953829" cy="7209478"/>
          </a:xfrm>
          <a:custGeom>
            <a:avLst/>
            <a:gdLst/>
            <a:ahLst/>
            <a:cxnLst/>
            <a:rect l="l" t="t" r="r" b="b"/>
            <a:pathLst>
              <a:path w="13953829" h="7209478">
                <a:moveTo>
                  <a:pt x="0" y="0"/>
                </a:moveTo>
                <a:lnTo>
                  <a:pt x="13953828" y="0"/>
                </a:lnTo>
                <a:lnTo>
                  <a:pt x="13953828" y="7209478"/>
                </a:lnTo>
                <a:lnTo>
                  <a:pt x="0" y="72094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TextBox 3"/>
          <p:cNvSpPr txBox="1"/>
          <p:nvPr/>
        </p:nvSpPr>
        <p:spPr>
          <a:xfrm>
            <a:off x="3780587" y="1104900"/>
            <a:ext cx="10726822" cy="759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29"/>
              </a:lnSpc>
            </a:pPr>
            <a:r>
              <a:rPr lang="en-US" sz="4449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V OSPREDJU JE ČLOVE</a:t>
            </a:r>
            <a:r>
              <a:rPr lang="sl-SI" sz="4449" dirty="0">
                <a:solidFill>
                  <a:srgbClr val="424242"/>
                </a:solidFill>
                <a:latin typeface="Helvetica Neue LT Pro 1"/>
                <a:ea typeface="Helvetica Neue LT Pro 1"/>
                <a:cs typeface="Helvetica Neue LT Pro 1"/>
                <a:sym typeface="Helvetica Neue LT Pro 1"/>
              </a:rPr>
              <a:t>ŠKI FAKTOR</a:t>
            </a:r>
            <a:endParaRPr lang="en-US" sz="4449" dirty="0">
              <a:solidFill>
                <a:srgbClr val="424242"/>
              </a:solidFill>
              <a:latin typeface="Helvetica Neue LT Pro 1"/>
              <a:ea typeface="Helvetica Neue LT Pro 1"/>
              <a:cs typeface="Helvetica Neue LT Pro 1"/>
              <a:sym typeface="Helvetica Neue LT Pro 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7057</TotalTime>
  <Words>126</Words>
  <Application>Microsoft Office PowerPoint</Application>
  <PresentationFormat>Custom</PresentationFormat>
  <Paragraphs>19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 Neue LT Pro 2</vt:lpstr>
      <vt:lpstr>Arial</vt:lpstr>
      <vt:lpstr>Calibri</vt:lpstr>
      <vt:lpstr>Helvetica Neue LT Pro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Vseevropska pobuda, ki</dc:title>
  <dc:creator>Jasmina Mešić</dc:creator>
  <cp:lastModifiedBy>Aleksandra Zibrat</cp:lastModifiedBy>
  <cp:revision>16</cp:revision>
  <dcterms:created xsi:type="dcterms:W3CDTF">2006-08-16T00:00:00Z</dcterms:created>
  <dcterms:modified xsi:type="dcterms:W3CDTF">2024-10-21T13:22:07Z</dcterms:modified>
  <dc:identifier>DAGTvP9xxqw</dc:identifier>
</cp:coreProperties>
</file>